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7"/>
  </p:notesMasterIdLst>
  <p:handoutMasterIdLst>
    <p:handoutMasterId r:id="rId38"/>
  </p:handoutMasterIdLst>
  <p:sldIdLst>
    <p:sldId id="258" r:id="rId2"/>
    <p:sldId id="424" r:id="rId3"/>
    <p:sldId id="425" r:id="rId4"/>
    <p:sldId id="359" r:id="rId5"/>
    <p:sldId id="447" r:id="rId6"/>
    <p:sldId id="266" r:id="rId7"/>
    <p:sldId id="418" r:id="rId8"/>
    <p:sldId id="430" r:id="rId9"/>
    <p:sldId id="428" r:id="rId10"/>
    <p:sldId id="429" r:id="rId11"/>
    <p:sldId id="444" r:id="rId12"/>
    <p:sldId id="432" r:id="rId13"/>
    <p:sldId id="445" r:id="rId14"/>
    <p:sldId id="435" r:id="rId15"/>
    <p:sldId id="422" r:id="rId16"/>
    <p:sldId id="436" r:id="rId17"/>
    <p:sldId id="414" r:id="rId18"/>
    <p:sldId id="437" r:id="rId19"/>
    <p:sldId id="415" r:id="rId20"/>
    <p:sldId id="438" r:id="rId21"/>
    <p:sldId id="413" r:id="rId22"/>
    <p:sldId id="439" r:id="rId23"/>
    <p:sldId id="440" r:id="rId24"/>
    <p:sldId id="417" r:id="rId25"/>
    <p:sldId id="420" r:id="rId26"/>
    <p:sldId id="441" r:id="rId27"/>
    <p:sldId id="416" r:id="rId28"/>
    <p:sldId id="349" r:id="rId29"/>
    <p:sldId id="421" r:id="rId30"/>
    <p:sldId id="446" r:id="rId31"/>
    <p:sldId id="442" r:id="rId32"/>
    <p:sldId id="448" r:id="rId33"/>
    <p:sldId id="449" r:id="rId34"/>
    <p:sldId id="450" r:id="rId35"/>
    <p:sldId id="45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7417FD"/>
    <a:srgbClr val="CC00CC"/>
    <a:srgbClr val="DAE763"/>
    <a:srgbClr val="F2E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86380" autoAdjust="0"/>
  </p:normalViewPr>
  <p:slideViewPr>
    <p:cSldViewPr>
      <p:cViewPr>
        <p:scale>
          <a:sx n="44" d="100"/>
          <a:sy n="44" d="100"/>
        </p:scale>
        <p:origin x="-1914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88" y="3802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A34F3-E774-4BBC-938F-63A6B1303175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6414B-780E-45F8-B74A-83D17DFC4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378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B6B28-7190-4B30-80D3-12FAC2873B21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28795-6192-45AB-9887-40672F7EE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357158" y="0"/>
            <a:ext cx="8786842" cy="157161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МБОУ «Апастовская средняя общеобразовательная школа с углубленным изучением отдельных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предметов» Апастовского муниципального района РТ</a:t>
            </a:r>
            <a:endParaRPr lang="ru-RU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ото школы для баннера-2014 (2)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28596" y="1643050"/>
            <a:ext cx="4643470" cy="37147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1472" y="1357298"/>
            <a:ext cx="85725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buNone/>
            </a:pPr>
            <a:endParaRPr lang="ru-RU" sz="4000" dirty="0" smtClean="0">
              <a:solidFill>
                <a:srgbClr val="7417FD"/>
              </a:solidFill>
            </a:endParaRPr>
          </a:p>
          <a:p>
            <a:pPr lvl="4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                                 </a:t>
            </a:r>
            <a:r>
              <a:rPr lang="ru-RU" sz="4000" b="1" dirty="0" smtClean="0">
                <a:solidFill>
                  <a:srgbClr val="FF0000"/>
                </a:solidFill>
              </a:rPr>
              <a:t>Школа                   </a:t>
            </a:r>
          </a:p>
          <a:p>
            <a:pPr lvl="4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                        Превосходства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по направлению    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    проблемно-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ориентированное     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        обучение</a:t>
            </a:r>
          </a:p>
          <a:p>
            <a:pPr lvl="4">
              <a:buNone/>
            </a:pPr>
            <a:endParaRPr lang="ru-RU" sz="3000" dirty="0" smtClean="0">
              <a:solidFill>
                <a:srgbClr val="7417FD"/>
              </a:solidFill>
            </a:endParaRPr>
          </a:p>
          <a:p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000" dirty="0">
              <a:solidFill>
                <a:srgbClr val="7417FD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Миссия школы: Создание условий для самореализации личности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2332037"/>
            <a:ext cx="4038600" cy="45259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Видение школы: Формирование  успешной личности</a:t>
            </a:r>
            <a:endParaRPr lang="ru-RU" sz="4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2332037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Ценности школы: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Здоровье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Адаптивность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Толерантность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err="1" smtClean="0"/>
              <a:t>Креативность</a:t>
            </a:r>
            <a:endParaRPr lang="ru-RU" sz="4000" dirty="0" smtClean="0"/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Сотрудничество</a:t>
            </a:r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Задачи школы на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2017-2018 учебный год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428736"/>
            <a:ext cx="8786842" cy="4357718"/>
          </a:xfrm>
        </p:spPr>
        <p:txBody>
          <a:bodyPr>
            <a:noAutofit/>
          </a:bodyPr>
          <a:lstStyle/>
          <a:p>
            <a:r>
              <a:rPr lang="ru-RU" sz="4000" dirty="0" smtClean="0"/>
              <a:t>Повышение качества образования и эффективности ВСОКО</a:t>
            </a:r>
          </a:p>
          <a:p>
            <a:r>
              <a:rPr lang="ru-RU" sz="4000" dirty="0" smtClean="0"/>
              <a:t>Развитие работы с одаренными детьми</a:t>
            </a:r>
          </a:p>
          <a:p>
            <a:r>
              <a:rPr lang="ru-RU" sz="4000" dirty="0" smtClean="0"/>
              <a:t>Распространение передового опыта в рамках реализации программы «Школа Превосходства»</a:t>
            </a:r>
            <a:endParaRPr lang="ru-RU" sz="4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3200" b="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0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rgbClr val="0000CC"/>
                </a:solidFill>
              </a:rPr>
              <a:t>Состав обучающихся</a:t>
            </a:r>
            <a:endParaRPr lang="ru-RU" sz="4400" b="1" dirty="0">
              <a:solidFill>
                <a:srgbClr val="0000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855584"/>
              </p:ext>
            </p:extLst>
          </p:nvPr>
        </p:nvGraphicFramePr>
        <p:xfrm>
          <a:off x="357157" y="1643049"/>
          <a:ext cx="8358247" cy="3874644"/>
        </p:xfrm>
        <a:graphic>
          <a:graphicData uri="http://schemas.openxmlformats.org/drawingml/2006/table">
            <a:tbl>
              <a:tblPr/>
              <a:tblGrid>
                <a:gridCol w="2718290"/>
                <a:gridCol w="2902836"/>
                <a:gridCol w="2737121"/>
              </a:tblGrid>
              <a:tr h="1428761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 них, количество обучающихся приезжих из других  населенных пунктов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48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 </a:t>
                      </a:r>
                      <a:r>
                        <a:rPr lang="ru-RU" sz="2400" dirty="0" err="1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уч.г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584 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2400" dirty="0">
                        <a:solidFill>
                          <a:srgbClr val="0000CC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48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 </a:t>
                      </a:r>
                      <a:r>
                        <a:rPr lang="ru-RU" sz="2400" dirty="0" err="1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уч.г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605 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2400" dirty="0">
                        <a:solidFill>
                          <a:srgbClr val="0000CC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48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2017-2018 </a:t>
                      </a:r>
                      <a:r>
                        <a:rPr lang="ru-RU" sz="2400" dirty="0" err="1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уч.г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664 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961" y="3"/>
            <a:ext cx="9175750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77513" y="1219830"/>
            <a:ext cx="8280920" cy="100642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Подвоз организован для 76 учащихся: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marL="742950" indent="-742950" algn="ctr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Старые </a:t>
            </a:r>
            <a:r>
              <a:rPr lang="ru-RU" sz="2400" b="1" dirty="0" err="1" smtClean="0">
                <a:solidFill>
                  <a:srgbClr val="002060"/>
                </a:solidFill>
              </a:rPr>
              <a:t>Енали</a:t>
            </a:r>
            <a:r>
              <a:rPr lang="ru-RU" sz="2400" b="1" dirty="0" smtClean="0">
                <a:solidFill>
                  <a:srgbClr val="002060"/>
                </a:solidFill>
              </a:rPr>
              <a:t> – 34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Чуру</a:t>
            </a:r>
            <a:r>
              <a:rPr lang="ru-RU" sz="2400" b="1" dirty="0" smtClean="0">
                <a:solidFill>
                  <a:srgbClr val="002060"/>
                </a:solidFill>
              </a:rPr>
              <a:t> –</a:t>
            </a:r>
            <a:r>
              <a:rPr lang="ru-RU" sz="2400" b="1" dirty="0" err="1" smtClean="0">
                <a:solidFill>
                  <a:srgbClr val="002060"/>
                </a:solidFill>
              </a:rPr>
              <a:t>Барышево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Танай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Тураево</a:t>
            </a:r>
            <a:r>
              <a:rPr lang="ru-RU" sz="2400" b="1" dirty="0" smtClean="0">
                <a:solidFill>
                  <a:srgbClr val="002060"/>
                </a:solidFill>
              </a:rPr>
              <a:t> – 7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Старые </a:t>
            </a:r>
            <a:r>
              <a:rPr lang="ru-RU" sz="2400" b="1" dirty="0" err="1" smtClean="0">
                <a:solidFill>
                  <a:srgbClr val="002060"/>
                </a:solidFill>
              </a:rPr>
              <a:t>Юмралы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Идряс-Теникеево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Мазиково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Курмашево</a:t>
            </a:r>
            <a:r>
              <a:rPr lang="ru-RU" sz="2400" b="1" dirty="0" smtClean="0">
                <a:solidFill>
                  <a:srgbClr val="002060"/>
                </a:solidFill>
              </a:rPr>
              <a:t> – 5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Булым-Булыхчи</a:t>
            </a:r>
            <a:r>
              <a:rPr lang="ru-RU" sz="2400" b="1" dirty="0" smtClean="0">
                <a:solidFill>
                  <a:srgbClr val="002060"/>
                </a:solidFill>
              </a:rPr>
              <a:t> – 5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Табар</a:t>
            </a:r>
            <a:r>
              <a:rPr lang="ru-RU" sz="2400" b="1" dirty="0" smtClean="0">
                <a:solidFill>
                  <a:srgbClr val="002060"/>
                </a:solidFill>
              </a:rPr>
              <a:t> – </a:t>
            </a:r>
            <a:r>
              <a:rPr lang="ru-RU" sz="2400" b="1" dirty="0" err="1" smtClean="0">
                <a:solidFill>
                  <a:srgbClr val="002060"/>
                </a:solidFill>
              </a:rPr>
              <a:t>Черки</a:t>
            </a:r>
            <a:r>
              <a:rPr lang="ru-RU" sz="2400" b="1" dirty="0" smtClean="0">
                <a:solidFill>
                  <a:srgbClr val="002060"/>
                </a:solidFill>
              </a:rPr>
              <a:t>- 1 учащийся</a:t>
            </a:r>
          </a:p>
          <a:p>
            <a:pPr algn="ctr"/>
            <a:endParaRPr lang="ru-RU" sz="2000" dirty="0" smtClean="0">
              <a:solidFill>
                <a:srgbClr val="C00000"/>
              </a:solidFill>
            </a:endParaRPr>
          </a:p>
          <a:p>
            <a:pPr marL="742950" indent="-742950" algn="ctr">
              <a:buAutoNum type="arabicPeriod"/>
            </a:pPr>
            <a:endParaRPr lang="ru-RU" sz="2800" dirty="0" smtClean="0">
              <a:solidFill>
                <a:srgbClr val="C00000"/>
              </a:solidFill>
            </a:endParaRPr>
          </a:p>
          <a:p>
            <a:pPr marL="742950" indent="-742950" algn="ctr">
              <a:buAutoNum type="arabicPeriod"/>
            </a:pPr>
            <a:endParaRPr lang="ru-RU" sz="3200" dirty="0" smtClean="0">
              <a:solidFill>
                <a:srgbClr val="C00000"/>
              </a:solidFill>
            </a:endParaRPr>
          </a:p>
          <a:p>
            <a:pPr marL="742950" indent="-742950" algn="ctr">
              <a:buAutoNum type="arabicPeriod"/>
            </a:pPr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382589"/>
            <a:ext cx="9388475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396552" y="6344413"/>
            <a:ext cx="938847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405175" y="4581128"/>
            <a:ext cx="5566271" cy="2016125"/>
          </a:xfrm>
          <a:prstGeom prst="rect">
            <a:avLst/>
          </a:prstGeom>
          <a:ln>
            <a:noFill/>
          </a:ln>
          <a:effectLst/>
        </p:spPr>
        <p:txBody>
          <a:bodyPr lIns="91404" tIns="45702" rIns="91404" bIns="4570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sz="20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90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0"/>
            <a:ext cx="5715008" cy="3914918"/>
          </a:xfrm>
        </p:spPr>
        <p:txBody>
          <a:bodyPr>
            <a:spAutoFit/>
          </a:bodyPr>
          <a:lstStyle/>
          <a:p>
            <a:pPr>
              <a:buNone/>
            </a:pPr>
            <a:endParaRPr lang="ru-RU" sz="30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   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 smtClean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smtClean="0">
                <a:solidFill>
                  <a:schemeClr val="bg1"/>
                </a:solidFill>
              </a:rPr>
              <a:t/>
            </a:r>
            <a:br>
              <a:rPr lang="ru-RU" sz="3200" b="0" smtClean="0">
                <a:solidFill>
                  <a:schemeClr val="bg1"/>
                </a:solidFill>
              </a:rPr>
            </a:br>
            <a:endParaRPr lang="ru-RU" sz="3200" b="0" dirty="0">
              <a:solidFill>
                <a:schemeClr val="bg1"/>
              </a:solidFill>
            </a:endParaRPr>
          </a:p>
        </p:txBody>
      </p:sp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285720" y="357165"/>
            <a:ext cx="885828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Аттестация педагогических работников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i="1" dirty="0" smtClean="0">
              <a:solidFill>
                <a:srgbClr val="0000CC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i="1" dirty="0" smtClean="0">
                <a:solidFill>
                  <a:srgbClr val="0000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i="1" dirty="0" smtClean="0">
                <a:solidFill>
                  <a:srgbClr val="0000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рошли аттестацию 18 педагогических работника: 12 -на высшую, 6 - на первую категорию.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 Курсы повышения квалификации по персонифицированной системе-  3 педагога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cs typeface="Arial" pitchFamily="34" charset="0"/>
              </a:rPr>
              <a:t>  Профессиональная переподготовка кадров  - 13 педагогов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88582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CC"/>
                </a:solidFill>
              </a:rPr>
              <a:t>Диагностика качества обучения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 1 полугодии 2017-2018 года с целью выявления качества знаний обучающихся и реализации основных образовательных программ проведены следующие  диагностические мероприятия:</a:t>
            </a:r>
            <a:endParaRPr lang="ru-RU" sz="36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Школьный уровень: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Входные  контрольные работы 2-11 классы;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Административные контрольные работы – 2-11 классы  (1 четверть, 1 полугодие)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индивидуальных знаний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учащихся 1 классов по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основным предметам (русский язык,  литературное чтение, математика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сентябрь, декабрь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71546"/>
            <a:ext cx="9144000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Диагностика качества обучения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Муниципальный уровень:</a:t>
            </a:r>
            <a:r>
              <a:rPr lang="ru-RU" sz="3600" b="1" dirty="0" smtClean="0">
                <a:solidFill>
                  <a:srgbClr val="0000CC"/>
                </a:solidFill>
              </a:rPr>
              <a:t/>
            </a:r>
            <a:br>
              <a:rPr lang="ru-RU" sz="3600" b="1" dirty="0" smtClean="0">
                <a:solidFill>
                  <a:srgbClr val="0000CC"/>
                </a:solidFill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Муниципальные контрольные работы – 6-11 </a:t>
            </a:r>
            <a:r>
              <a:rPr lang="ru-RU" dirty="0">
                <a:latin typeface="Arial" pitchFamily="34" charset="0"/>
                <a:cs typeface="Arial" pitchFamily="34" charset="0"/>
              </a:rPr>
              <a:t>классы  (1 четверть, 1 полугодие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marL="0" indent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Диагностические тестирования по русскому языку и математике 9, 11 классы (ноябрь, декабрь)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Диагностика качества обучения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Региональный  уровень:</a:t>
            </a:r>
            <a:br>
              <a:rPr lang="ru-RU" b="1" dirty="0" smtClean="0">
                <a:solidFill>
                  <a:srgbClr val="0000CC"/>
                </a:solidFill>
              </a:rPr>
            </a:b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40000" lnSpcReduction="20000"/>
          </a:bodyPr>
          <a:lstStyle/>
          <a:p>
            <a:r>
              <a:rPr lang="ru-RU" sz="10000" dirty="0">
                <a:latin typeface="Arial Narrow" panose="020B0606020202030204" pitchFamily="34" charset="0"/>
                <a:cs typeface="Arial" pitchFamily="34" charset="0"/>
              </a:rPr>
              <a:t>Стартовая диагностика по русскому языку, математике и читательской грамотности обучающихся  5 классов</a:t>
            </a:r>
            <a:r>
              <a:rPr lang="ru-RU" sz="10000" dirty="0" smtClean="0">
                <a:latin typeface="Arial Narrow" panose="020B0606020202030204" pitchFamily="34" charset="0"/>
                <a:cs typeface="Arial" pitchFamily="34" charset="0"/>
              </a:rPr>
              <a:t>;</a:t>
            </a:r>
            <a:endParaRPr lang="ru-RU" sz="10000" dirty="0">
              <a:latin typeface="Arial Narrow" panose="020B0606020202030204" pitchFamily="34" charset="0"/>
              <a:cs typeface="Arial" pitchFamily="34" charset="0"/>
            </a:endParaRPr>
          </a:p>
          <a:p>
            <a:r>
              <a:rPr lang="ru-RU" sz="10000" dirty="0" smtClean="0">
                <a:latin typeface="Arial Narrow" panose="020B0606020202030204" pitchFamily="34" charset="0"/>
                <a:cs typeface="Arial" pitchFamily="34" charset="0"/>
              </a:rPr>
              <a:t>Диагностическое тестирование в рамках Координационного совета - 7-8 классы</a:t>
            </a:r>
          </a:p>
          <a:p>
            <a:r>
              <a:rPr lang="ru-RU" sz="10000" dirty="0" smtClean="0">
                <a:latin typeface="Arial Narrow" panose="020B0606020202030204" pitchFamily="34" charset="0"/>
                <a:cs typeface="Arial" pitchFamily="34" charset="0"/>
              </a:rPr>
              <a:t>Диагностическое </a:t>
            </a:r>
            <a:r>
              <a:rPr lang="ru-RU" sz="10000" dirty="0">
                <a:latin typeface="Arial Narrow" panose="020B0606020202030204" pitchFamily="34" charset="0"/>
                <a:cs typeface="Arial" pitchFamily="34" charset="0"/>
              </a:rPr>
              <a:t>тестирование по английскому языку – 4, 6, 8 классы;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Диагностика качества обучения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Федеральный  уровень: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484784"/>
            <a:ext cx="9429784" cy="5214950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>
                <a:latin typeface="Arial" pitchFamily="34" charset="0"/>
                <a:cs typeface="Arial" pitchFamily="34" charset="0"/>
              </a:rPr>
              <a:t>Всероссийские проверочные работы по русскому языку во 2, 5 классах;</a:t>
            </a:r>
          </a:p>
          <a:p>
            <a:r>
              <a:rPr lang="ru-RU" sz="14400" dirty="0" smtClean="0">
                <a:latin typeface="Arial" pitchFamily="34" charset="0"/>
                <a:cs typeface="Arial" pitchFamily="34" charset="0"/>
              </a:rPr>
              <a:t>Стартовая диагностика детей на входе в школу (</a:t>
            </a:r>
            <a:r>
              <a:rPr lang="en-US" sz="14400" dirty="0" err="1" smtClean="0">
                <a:latin typeface="Arial" pitchFamily="34" charset="0"/>
                <a:cs typeface="Arial" pitchFamily="34" charset="0"/>
              </a:rPr>
              <a:t>iPIPS</a:t>
            </a:r>
            <a:r>
              <a:rPr lang="ru-RU" sz="144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ru-RU" sz="14400" dirty="0" err="1" smtClean="0">
                <a:latin typeface="Arial" pitchFamily="34" charset="0"/>
                <a:cs typeface="Arial" pitchFamily="34" charset="0"/>
              </a:rPr>
              <a:t>Лонгитюдное</a:t>
            </a:r>
            <a:r>
              <a:rPr lang="ru-RU" sz="14400" dirty="0" smtClean="0">
                <a:latin typeface="Arial" pitchFamily="34" charset="0"/>
                <a:cs typeface="Arial" pitchFamily="34" charset="0"/>
              </a:rPr>
              <a:t> исследование обучающихся 3 классов (</a:t>
            </a:r>
            <a:r>
              <a:rPr lang="en-US" sz="14400" dirty="0" err="1" smtClean="0">
                <a:latin typeface="Arial" pitchFamily="34" charset="0"/>
                <a:cs typeface="Arial" pitchFamily="34" charset="0"/>
              </a:rPr>
              <a:t>iPIPS</a:t>
            </a:r>
            <a:r>
              <a:rPr lang="ru-RU" sz="14400" dirty="0" smtClean="0">
                <a:latin typeface="Arial" pitchFamily="34" charset="0"/>
                <a:cs typeface="Arial" pitchFamily="34" charset="0"/>
              </a:rPr>
              <a:t>+);</a:t>
            </a:r>
          </a:p>
          <a:p>
            <a:r>
              <a:rPr lang="ru-RU" sz="14400" dirty="0" smtClean="0">
                <a:latin typeface="Arial" pitchFamily="34" charset="0"/>
                <a:cs typeface="Arial" pitchFamily="34" charset="0"/>
              </a:rPr>
              <a:t>Итоговое сочинение по литературе – 11 класс.</a:t>
            </a:r>
          </a:p>
          <a:p>
            <a:r>
              <a:rPr lang="ru-RU" sz="14400" dirty="0" smtClean="0">
                <a:latin typeface="Arial" pitchFamily="34" charset="0"/>
                <a:cs typeface="Arial" pitchFamily="34" charset="0"/>
              </a:rPr>
              <a:t>Комплексные работы для оценки </a:t>
            </a:r>
            <a:r>
              <a:rPr lang="ru-RU" sz="14400" dirty="0" err="1" smtClean="0">
                <a:latin typeface="Arial" pitchFamily="34" charset="0"/>
                <a:cs typeface="Arial" pitchFamily="34" charset="0"/>
              </a:rPr>
              <a:t>сформированности</a:t>
            </a:r>
            <a:r>
              <a:rPr lang="ru-RU" sz="14400" dirty="0" smtClean="0">
                <a:latin typeface="Arial" pitchFamily="34" charset="0"/>
                <a:cs typeface="Arial" pitchFamily="34" charset="0"/>
              </a:rPr>
              <a:t> у учащихся 7 класса </a:t>
            </a:r>
            <a:r>
              <a:rPr lang="ru-RU" sz="14400" dirty="0" err="1" smtClean="0">
                <a:latin typeface="Arial" pitchFamily="34" charset="0"/>
                <a:cs typeface="Arial" pitchFamily="34" charset="0"/>
              </a:rPr>
              <a:t>метапредметных</a:t>
            </a:r>
            <a:r>
              <a:rPr lang="ru-RU" sz="14400" dirty="0" smtClean="0">
                <a:latin typeface="Arial" pitchFamily="34" charset="0"/>
                <a:cs typeface="Arial" pitchFamily="34" charset="0"/>
              </a:rPr>
              <a:t> результатов;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Результаты диагностик проанализированы  учителями, изучены на заседаниях методических объединений. </a:t>
            </a:r>
          </a:p>
          <a:p>
            <a:pPr marL="0" indent="0" algn="just">
              <a:buNone/>
            </a:pPr>
            <a:r>
              <a:rPr lang="ru-RU" dirty="0" smtClean="0"/>
              <a:t>На  заседании педагогического совета принято решение о целенаправленной работе каждого педагога по устранению выявленных пробелов в знаниях обучающихся.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81356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Внеурочная деятельность 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sz="4000" b="1" dirty="0" smtClean="0">
                <a:solidFill>
                  <a:srgbClr val="0000CC"/>
                </a:solidFill>
              </a:rPr>
              <a:t>КТД, конкурсы, экскурсии, олимпиады, НПК, ДОО, проектная деятельность, концерты и т.д. :</a:t>
            </a:r>
            <a:endParaRPr lang="ru-RU" sz="4000" b="1" dirty="0">
              <a:solidFill>
                <a:srgbClr val="0000CC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3789040"/>
            <a:ext cx="4040188" cy="639762"/>
          </a:xfrm>
        </p:spPr>
        <p:txBody>
          <a:bodyPr>
            <a:no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00CC"/>
                </a:solidFill>
              </a:rPr>
              <a:t>1-4 классы</a:t>
            </a:r>
          </a:p>
          <a:p>
            <a:r>
              <a:rPr lang="ru-RU" dirty="0" smtClean="0">
                <a:solidFill>
                  <a:srgbClr val="0000CC"/>
                </a:solidFill>
              </a:rPr>
              <a:t>Общее количество занятий - 16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23528" y="4437112"/>
            <a:ext cx="8460432" cy="2162267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Социальное 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Общекультурное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Спортивно – оздоровительное</a:t>
            </a:r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Общеинтеллектуальное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Духовно – нравственное 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814193" y="3356992"/>
            <a:ext cx="4329807" cy="1008112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00CC"/>
                </a:solidFill>
              </a:rPr>
              <a:t>5-9 классы</a:t>
            </a:r>
            <a:endParaRPr lang="ru-RU" dirty="0">
              <a:solidFill>
                <a:srgbClr val="0000CC"/>
              </a:solidFill>
            </a:endParaRPr>
          </a:p>
          <a:p>
            <a:r>
              <a:rPr lang="ru-RU" dirty="0">
                <a:solidFill>
                  <a:srgbClr val="0000CC"/>
                </a:solidFill>
              </a:rPr>
              <a:t>Общее количество занятий </a:t>
            </a:r>
            <a:r>
              <a:rPr lang="ru-RU" dirty="0" smtClean="0">
                <a:solidFill>
                  <a:srgbClr val="0000CC"/>
                </a:solidFill>
              </a:rPr>
              <a:t>– 7   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CC"/>
                </a:solidFill>
              </a:rPr>
              <a:t>Дополнительное образование </a:t>
            </a:r>
            <a:br>
              <a:rPr lang="ru-RU" b="1" dirty="0">
                <a:solidFill>
                  <a:srgbClr val="0000CC"/>
                </a:solidFill>
              </a:rPr>
            </a:br>
            <a:r>
              <a:rPr lang="ru-RU" b="1" dirty="0">
                <a:solidFill>
                  <a:srgbClr val="0000CC"/>
                </a:solidFill>
              </a:rPr>
              <a:t>организовано через:</a:t>
            </a:r>
            <a:br>
              <a:rPr lang="ru-RU" b="1" dirty="0">
                <a:solidFill>
                  <a:srgbClr val="0000CC"/>
                </a:solidFill>
              </a:rPr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0000CC"/>
                </a:solidFill>
              </a:rPr>
              <a:t>Ш</a:t>
            </a:r>
            <a:r>
              <a:rPr lang="ru-RU" b="1" dirty="0" smtClean="0">
                <a:solidFill>
                  <a:srgbClr val="0000CC"/>
                </a:solidFill>
              </a:rPr>
              <a:t>кольные кружки:  8-9 классы (10 кружковых занятий); 10-11 классы – 7 кружковых занятий</a:t>
            </a:r>
          </a:p>
          <a:p>
            <a:r>
              <a:rPr lang="ru-RU" b="1" dirty="0" smtClean="0">
                <a:solidFill>
                  <a:srgbClr val="0000CC"/>
                </a:solidFill>
              </a:rPr>
              <a:t>ЦДТ </a:t>
            </a:r>
            <a:r>
              <a:rPr lang="ru-RU" b="1" dirty="0">
                <a:solidFill>
                  <a:srgbClr val="0000CC"/>
                </a:solidFill>
              </a:rPr>
              <a:t>«</a:t>
            </a:r>
            <a:r>
              <a:rPr lang="ru-RU" b="1" dirty="0" err="1" smtClean="0">
                <a:solidFill>
                  <a:srgbClr val="0000CC"/>
                </a:solidFill>
              </a:rPr>
              <a:t>Сэлэт</a:t>
            </a:r>
            <a:r>
              <a:rPr lang="ru-RU" b="1" dirty="0" smtClean="0">
                <a:solidFill>
                  <a:srgbClr val="0000CC"/>
                </a:solidFill>
              </a:rPr>
              <a:t>»: 1-4 классы -  6  кружка, 5-11 классы – 24 кружка</a:t>
            </a:r>
          </a:p>
          <a:p>
            <a:r>
              <a:rPr lang="ru-RU" b="1" dirty="0" smtClean="0">
                <a:solidFill>
                  <a:srgbClr val="0000CC"/>
                </a:solidFill>
              </a:rPr>
              <a:t>ДЮСШ </a:t>
            </a:r>
            <a:r>
              <a:rPr lang="ru-RU" b="1" dirty="0">
                <a:solidFill>
                  <a:srgbClr val="0000CC"/>
                </a:solidFill>
              </a:rPr>
              <a:t>«Алтын </a:t>
            </a:r>
            <a:r>
              <a:rPr lang="ru-RU" b="1" dirty="0" err="1">
                <a:solidFill>
                  <a:srgbClr val="0000CC"/>
                </a:solidFill>
              </a:rPr>
              <a:t>алка</a:t>
            </a:r>
            <a:r>
              <a:rPr lang="ru-RU" b="1" dirty="0" smtClean="0">
                <a:solidFill>
                  <a:srgbClr val="0000CC"/>
                </a:solidFill>
              </a:rPr>
              <a:t>»,</a:t>
            </a:r>
          </a:p>
          <a:p>
            <a:r>
              <a:rPr lang="ru-RU" b="1" dirty="0" smtClean="0">
                <a:solidFill>
                  <a:srgbClr val="0000CC"/>
                </a:solidFill>
              </a:rPr>
              <a:t> ДШИ</a:t>
            </a:r>
          </a:p>
          <a:p>
            <a:r>
              <a:rPr lang="ru-RU" b="1" dirty="0" smtClean="0">
                <a:solidFill>
                  <a:srgbClr val="0000CC"/>
                </a:solidFill>
              </a:rPr>
              <a:t>РДК </a:t>
            </a:r>
          </a:p>
          <a:p>
            <a:r>
              <a:rPr lang="ru-RU" b="1" dirty="0" smtClean="0">
                <a:solidFill>
                  <a:srgbClr val="0000CC"/>
                </a:solidFill>
              </a:rPr>
              <a:t>ДЮСШ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57452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Платные образовательные услуги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rgbClr val="002060"/>
                </a:solidFill>
              </a:rPr>
              <a:t>Октябрь – Декабрь 2017 года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Охват услугами  составляет – 104 учащихся (16% от общего количества учащихся)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Английский с увлечением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Избранные вопросы математики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300" dirty="0" smtClean="0"/>
              <a:t>		</a:t>
            </a:r>
            <a:r>
              <a:rPr lang="ru-RU" sz="3300" dirty="0" smtClean="0">
                <a:solidFill>
                  <a:srgbClr val="002060"/>
                </a:solidFill>
              </a:rPr>
              <a:t>Участие в профильных  сменах и учебно-тренировочных сборах республиканского олимпиадного центра: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УТС по русскому языку – </a:t>
            </a:r>
            <a:r>
              <a:rPr lang="ru-RU" sz="3300" b="1" dirty="0" smtClean="0">
                <a:solidFill>
                  <a:srgbClr val="002060"/>
                </a:solidFill>
              </a:rPr>
              <a:t>3 учащихся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УТС по литературе – </a:t>
            </a:r>
            <a:r>
              <a:rPr lang="ru-RU" sz="3300" b="1" dirty="0" smtClean="0">
                <a:solidFill>
                  <a:srgbClr val="002060"/>
                </a:solidFill>
              </a:rPr>
              <a:t>1 учащийся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Профильная смена по географии для одаренных детей  – </a:t>
            </a:r>
            <a:r>
              <a:rPr lang="ru-RU" sz="3300" b="1" dirty="0" smtClean="0">
                <a:solidFill>
                  <a:srgbClr val="002060"/>
                </a:solidFill>
              </a:rPr>
              <a:t>2 учащихся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Профильная смена для одаренных детей по биологии «Биосфера» – </a:t>
            </a:r>
            <a:r>
              <a:rPr lang="ru-RU" sz="3300" b="1" dirty="0" smtClean="0">
                <a:solidFill>
                  <a:srgbClr val="002060"/>
                </a:solidFill>
              </a:rPr>
              <a:t>1 учащийся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35785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Профильная лингвистическая смена  (англо– американская) – </a:t>
            </a:r>
            <a:r>
              <a:rPr lang="ru-RU" b="1" dirty="0" smtClean="0">
                <a:solidFill>
                  <a:srgbClr val="002060"/>
                </a:solidFill>
              </a:rPr>
              <a:t>1 учащийся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Профильная смена для одаренных детей  по химии «</a:t>
            </a:r>
            <a:r>
              <a:rPr lang="ru-RU" dirty="0" err="1" smtClean="0">
                <a:solidFill>
                  <a:srgbClr val="002060"/>
                </a:solidFill>
              </a:rPr>
              <a:t>Орбиталь</a:t>
            </a:r>
            <a:r>
              <a:rPr lang="ru-RU" dirty="0" smtClean="0">
                <a:solidFill>
                  <a:srgbClr val="002060"/>
                </a:solidFill>
              </a:rPr>
              <a:t>»- </a:t>
            </a:r>
            <a:r>
              <a:rPr lang="ru-RU" b="1" dirty="0" smtClean="0">
                <a:solidFill>
                  <a:srgbClr val="002060"/>
                </a:solidFill>
              </a:rPr>
              <a:t>1 учащийся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Профильная смена с речевой практикой по татарскому языку – </a:t>
            </a:r>
            <a:r>
              <a:rPr lang="ru-RU" b="1" dirty="0" smtClean="0">
                <a:solidFill>
                  <a:srgbClr val="002060"/>
                </a:solidFill>
              </a:rPr>
              <a:t>2 учащихся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Профильная смена по географии – </a:t>
            </a:r>
            <a:r>
              <a:rPr lang="ru-RU" b="1" dirty="0" smtClean="0">
                <a:solidFill>
                  <a:srgbClr val="002060"/>
                </a:solidFill>
              </a:rPr>
              <a:t>1 учащийся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П</a:t>
            </a:r>
            <a:r>
              <a:rPr lang="ru-RU" dirty="0" smtClean="0">
                <a:solidFill>
                  <a:srgbClr val="002060"/>
                </a:solidFill>
              </a:rPr>
              <a:t>рофильная  лингвистическая  смена для одарённых детей «</a:t>
            </a:r>
            <a:r>
              <a:rPr lang="en-US" dirty="0" smtClean="0">
                <a:solidFill>
                  <a:srgbClr val="002060"/>
                </a:solidFill>
              </a:rPr>
              <a:t>Speak and Study</a:t>
            </a:r>
            <a:r>
              <a:rPr lang="ru-RU" dirty="0" smtClean="0">
                <a:solidFill>
                  <a:srgbClr val="002060"/>
                </a:solidFill>
              </a:rPr>
              <a:t>»- </a:t>
            </a:r>
            <a:r>
              <a:rPr lang="ru-RU" b="1" dirty="0" smtClean="0">
                <a:solidFill>
                  <a:srgbClr val="002060"/>
                </a:solidFill>
              </a:rPr>
              <a:t>3 учащихся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Итоги (8-11 классы) 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14488"/>
            <a:ext cx="8072494" cy="4643470"/>
          </a:xfrm>
        </p:spPr>
        <p:txBody>
          <a:bodyPr>
            <a:normAutofit fontScale="85000" lnSpcReduction="2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Всероссийская олимпиада школьников: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6 участников, </a:t>
            </a:r>
            <a:r>
              <a:rPr lang="ru-RU" sz="4000" b="1" dirty="0" smtClean="0">
                <a:solidFill>
                  <a:srgbClr val="002060"/>
                </a:solidFill>
              </a:rPr>
              <a:t>1 призёр (география)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Республиканская олимпиада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«Путь к Олимпу» - 10 участников,       </a:t>
            </a:r>
            <a:r>
              <a:rPr lang="ru-RU" sz="4000" b="1" dirty="0" smtClean="0">
                <a:solidFill>
                  <a:srgbClr val="002060"/>
                </a:solidFill>
              </a:rPr>
              <a:t>1 призёр (английский язык)</a:t>
            </a:r>
          </a:p>
          <a:p>
            <a:r>
              <a:rPr lang="ru-RU" sz="3500" b="1" dirty="0" smtClean="0">
                <a:solidFill>
                  <a:srgbClr val="002060"/>
                </a:solidFill>
              </a:rPr>
              <a:t>Межрегиональная предметная олимпиада КФУ -  9 призёров (1 тур)</a:t>
            </a:r>
          </a:p>
          <a:p>
            <a:r>
              <a:rPr lang="en-US" sz="3600" b="1" dirty="0" smtClean="0">
                <a:solidFill>
                  <a:srgbClr val="002060"/>
                </a:solidFill>
              </a:rPr>
              <a:t>I</a:t>
            </a:r>
            <a:r>
              <a:rPr lang="ru-RU" sz="3600" b="1" dirty="0" smtClean="0">
                <a:solidFill>
                  <a:srgbClr val="002060"/>
                </a:solidFill>
              </a:rPr>
              <a:t> Международная  проектная  олимпиада   фундаментальных наук «</a:t>
            </a:r>
            <a:r>
              <a:rPr lang="ru-RU" sz="3600" b="1" dirty="0" err="1" smtClean="0">
                <a:solidFill>
                  <a:srgbClr val="002060"/>
                </a:solidFill>
              </a:rPr>
              <a:t>Ачылыш</a:t>
            </a:r>
            <a:r>
              <a:rPr lang="ru-RU" sz="3600" b="1" dirty="0" smtClean="0">
                <a:solidFill>
                  <a:srgbClr val="002060"/>
                </a:solidFill>
              </a:rPr>
              <a:t>», 2 учащихся - участие</a:t>
            </a:r>
            <a:endParaRPr lang="ru-RU" sz="35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4000" b="1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Итоги (1-6 классы)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Республиканская олимпиада «Мой английский» - 2 призёра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Республиканская олимпиада по математике «Найди ошибку» - 1 победитель, 6 призёров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Республиканская олимпиада по русскому языку «Найди ошибку» - 3 призёра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Итоги (1-6 классы)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505461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Республиканская олимпиада по окружающему миру «Найди ошибку»-1 победитель, 2 призёра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Республиканская олимпиада «Литературный марафон»-5 призёров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</a:rPr>
              <a:t>Командные достижения: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4043378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Родительский комитет 7В класса – победитель республиканского конкурса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«Секреты дружного класса» 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Школьная столовая МБОУ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Апастовская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СОШ» – лауреат – республиканского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конкурса школьных столовых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Театральный коллектив 6А класса  лауреат республиканского фестиваля детских   и юношеских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театров</a:t>
            </a:r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“Сәйяр” в номинации  “Нурлы сәхнә” .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          </a:t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rgbClr val="0000CC"/>
                </a:solidFill>
              </a:rPr>
              <a:t>Командные достижения:</a:t>
            </a:r>
            <a:br>
              <a:rPr lang="ru-RU" sz="4000" b="1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</a:rPr>
              <a:t>IT- </a:t>
            </a:r>
            <a:r>
              <a:rPr lang="ru-RU" sz="4000" b="1" dirty="0" smtClean="0">
                <a:solidFill>
                  <a:srgbClr val="0000CC"/>
                </a:solidFill>
              </a:rPr>
              <a:t>направление</a:t>
            </a:r>
            <a:r>
              <a:rPr lang="ru-RU" sz="2800" b="1" dirty="0" smtClean="0">
                <a:solidFill>
                  <a:srgbClr val="0000CC"/>
                </a:solidFill>
              </a:rPr>
              <a:t/>
            </a:r>
            <a:br>
              <a:rPr lang="ru-RU" sz="2800" b="1" dirty="0" smtClean="0">
                <a:solidFill>
                  <a:srgbClr val="0000CC"/>
                </a:solidFill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729634" cy="5214974"/>
          </a:xfrm>
        </p:spPr>
        <p:txBody>
          <a:bodyPr>
            <a:normAutofit lnSpcReduction="10000"/>
          </a:bodyPr>
          <a:lstStyle/>
          <a:p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Республиканские  соревнованиях  по робототехнике</a:t>
            </a:r>
            <a:r>
              <a:rPr lang="tt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среди школьников в технопарке “Кванториум”</a:t>
            </a:r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г. Н. Челны -     1 место, 3 место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Республиканские сетевые  соревнования 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Junior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Skills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Worldskills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3 место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Республиканских соревнованиях 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Junior Skills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номинации «Мобильная робототехника» г. Буинск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3 место.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(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рук.Шайхиев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М.Р.)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Командные достижения: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err="1" smtClean="0">
                <a:solidFill>
                  <a:srgbClr val="0000CC"/>
                </a:solidFill>
              </a:rPr>
              <a:t>Эколого</a:t>
            </a:r>
            <a:r>
              <a:rPr lang="ru-RU" b="1" dirty="0" smtClean="0">
                <a:solidFill>
                  <a:srgbClr val="0000CC"/>
                </a:solidFill>
              </a:rPr>
              <a:t> – географическое направление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Республиканская  акция  "Чистый берег" – 1 место, Министерство экологии и природных ресурсов 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Команда «Азимут»  награждена Дипломом 3 степени МО и Н РТ во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Республиканском турнире юных географов в лиге «Синьоры» 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Личное  первенство в республиканском турнире юных географов –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III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место  Сергеева Л.(10А)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Командные достижения:           </a:t>
            </a:r>
            <a:r>
              <a:rPr lang="ru-RU" b="1" dirty="0" err="1" smtClean="0">
                <a:solidFill>
                  <a:srgbClr val="0000CC"/>
                </a:solidFill>
              </a:rPr>
              <a:t>В</a:t>
            </a:r>
            <a:r>
              <a:rPr lang="ru-RU" sz="3600" b="1" dirty="0" err="1" smtClean="0">
                <a:solidFill>
                  <a:srgbClr val="0000CC"/>
                </a:solidFill>
              </a:rPr>
              <a:t>оенно</a:t>
            </a:r>
            <a:r>
              <a:rPr lang="ru-RU" sz="3600" b="1" dirty="0" smtClean="0">
                <a:solidFill>
                  <a:srgbClr val="0000CC"/>
                </a:solidFill>
              </a:rPr>
              <a:t> – патриотическое направление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428628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0400" b="1" dirty="0" smtClean="0"/>
              <a:t>		</a:t>
            </a:r>
            <a:r>
              <a:rPr lang="ru-RU" sz="10400" b="1" dirty="0" smtClean="0">
                <a:solidFill>
                  <a:srgbClr val="002060"/>
                </a:solidFill>
              </a:rPr>
              <a:t>Команда «Факел»  заняла 3 место на  зональном этапе Республиканской военно-спортивной игры «Вперед Юнармейцы». </a:t>
            </a:r>
            <a:endParaRPr lang="ru-RU" sz="10400" dirty="0" smtClean="0">
              <a:solidFill>
                <a:srgbClr val="002060"/>
              </a:solidFill>
            </a:endParaRPr>
          </a:p>
          <a:p>
            <a:r>
              <a:rPr lang="ru-RU" sz="10400" dirty="0" smtClean="0">
                <a:solidFill>
                  <a:srgbClr val="002060"/>
                </a:solidFill>
              </a:rPr>
              <a:t>В номинации «История России» - 2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В номинации «Военно-тактическая игра» - 2 место,</a:t>
            </a:r>
          </a:p>
          <a:p>
            <a:pPr>
              <a:buNone/>
            </a:pPr>
            <a:r>
              <a:rPr lang="ru-RU" sz="10400" dirty="0" smtClean="0">
                <a:solidFill>
                  <a:srgbClr val="002060"/>
                </a:solidFill>
              </a:rPr>
              <a:t>В личном первенстве:</a:t>
            </a:r>
          </a:p>
          <a:p>
            <a:r>
              <a:rPr lang="ru-RU" sz="10400" dirty="0" err="1" smtClean="0">
                <a:solidFill>
                  <a:srgbClr val="002060"/>
                </a:solidFill>
              </a:rPr>
              <a:t>Замдиханова</a:t>
            </a:r>
            <a:r>
              <a:rPr lang="ru-RU" sz="10400" dirty="0" smtClean="0">
                <a:solidFill>
                  <a:srgbClr val="002060"/>
                </a:solidFill>
              </a:rPr>
              <a:t> Л.,  </a:t>
            </a:r>
            <a:r>
              <a:rPr lang="ru-RU" sz="10400" dirty="0" err="1" smtClean="0">
                <a:solidFill>
                  <a:srgbClr val="002060"/>
                </a:solidFill>
              </a:rPr>
              <a:t>Салаватуллина</a:t>
            </a:r>
            <a:r>
              <a:rPr lang="ru-RU" sz="10400" dirty="0" smtClean="0">
                <a:solidFill>
                  <a:srgbClr val="002060"/>
                </a:solidFill>
              </a:rPr>
              <a:t> А - в номинации «Наклоны туловища вперед» -1 места</a:t>
            </a:r>
          </a:p>
          <a:p>
            <a:r>
              <a:rPr lang="ru-RU" sz="10400" dirty="0" err="1" smtClean="0">
                <a:solidFill>
                  <a:srgbClr val="002060"/>
                </a:solidFill>
              </a:rPr>
              <a:t>Замдиханова</a:t>
            </a:r>
            <a:r>
              <a:rPr lang="ru-RU" sz="10400" dirty="0" smtClean="0">
                <a:solidFill>
                  <a:srgbClr val="002060"/>
                </a:solidFill>
              </a:rPr>
              <a:t> Л. - в номинации « Метание гранаты»- 2 место,</a:t>
            </a:r>
          </a:p>
          <a:p>
            <a:r>
              <a:rPr lang="ru-RU" sz="10400" dirty="0" err="1" smtClean="0">
                <a:solidFill>
                  <a:srgbClr val="002060"/>
                </a:solidFill>
              </a:rPr>
              <a:t>Халиуллин</a:t>
            </a:r>
            <a:r>
              <a:rPr lang="ru-RU" sz="10400" dirty="0" smtClean="0">
                <a:solidFill>
                  <a:srgbClr val="002060"/>
                </a:solidFill>
              </a:rPr>
              <a:t> И.- в номинации «Подтягивание на перекладине» - 1 место.</a:t>
            </a:r>
          </a:p>
          <a:p>
            <a:pPr>
              <a:buNone/>
            </a:pPr>
            <a:r>
              <a:rPr lang="ru-RU" sz="10400" b="1" dirty="0" smtClean="0">
                <a:solidFill>
                  <a:srgbClr val="002060"/>
                </a:solidFill>
              </a:rPr>
              <a:t>В соревнованиях Республиканского этапа игры обучающиеся  школы заняли  3 место</a:t>
            </a:r>
            <a:endParaRPr lang="ru-RU" sz="10400" dirty="0" smtClean="0">
              <a:solidFill>
                <a:srgbClr val="002060"/>
              </a:solidFill>
            </a:endParaRPr>
          </a:p>
          <a:p>
            <a:r>
              <a:rPr lang="ru-RU" sz="10400" dirty="0" err="1" smtClean="0">
                <a:solidFill>
                  <a:srgbClr val="002060"/>
                </a:solidFill>
              </a:rPr>
              <a:t>Фахрутдинов</a:t>
            </a:r>
            <a:r>
              <a:rPr lang="ru-RU" sz="10400" dirty="0" smtClean="0">
                <a:solidFill>
                  <a:srgbClr val="002060"/>
                </a:solidFill>
              </a:rPr>
              <a:t> И., </a:t>
            </a:r>
            <a:r>
              <a:rPr lang="ru-RU" sz="10400" dirty="0" err="1" smtClean="0">
                <a:solidFill>
                  <a:srgbClr val="002060"/>
                </a:solidFill>
              </a:rPr>
              <a:t>Замдиханова</a:t>
            </a:r>
            <a:r>
              <a:rPr lang="ru-RU" sz="10400" dirty="0" smtClean="0">
                <a:solidFill>
                  <a:srgbClr val="002060"/>
                </a:solidFill>
              </a:rPr>
              <a:t> Л.-2 место , </a:t>
            </a:r>
            <a:r>
              <a:rPr lang="ru-RU" sz="10400" dirty="0" err="1" smtClean="0">
                <a:solidFill>
                  <a:srgbClr val="002060"/>
                </a:solidFill>
              </a:rPr>
              <a:t>Закиров</a:t>
            </a:r>
            <a:r>
              <a:rPr lang="ru-RU" sz="10400" dirty="0" smtClean="0">
                <a:solidFill>
                  <a:srgbClr val="002060"/>
                </a:solidFill>
              </a:rPr>
              <a:t> А., </a:t>
            </a:r>
            <a:r>
              <a:rPr lang="ru-RU" sz="10400" dirty="0" err="1" smtClean="0">
                <a:solidFill>
                  <a:srgbClr val="002060"/>
                </a:solidFill>
              </a:rPr>
              <a:t>Халиуллин</a:t>
            </a:r>
            <a:r>
              <a:rPr lang="ru-RU" sz="10400" dirty="0" smtClean="0">
                <a:solidFill>
                  <a:srgbClr val="002060"/>
                </a:solidFill>
              </a:rPr>
              <a:t>  И., </a:t>
            </a:r>
            <a:r>
              <a:rPr lang="ru-RU" sz="10400" dirty="0" err="1" smtClean="0">
                <a:solidFill>
                  <a:srgbClr val="002060"/>
                </a:solidFill>
              </a:rPr>
              <a:t>Мавлюдов</a:t>
            </a:r>
            <a:r>
              <a:rPr lang="ru-RU" sz="10400" dirty="0" smtClean="0">
                <a:solidFill>
                  <a:srgbClr val="002060"/>
                </a:solidFill>
              </a:rPr>
              <a:t> Р. в номинации «Разборка и сборка АК-74» - 1 место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Командные достижения: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solidFill>
                  <a:srgbClr val="0000CC"/>
                </a:solidFill>
              </a:rPr>
              <a:t>Гражданско</a:t>
            </a:r>
            <a:r>
              <a:rPr lang="ru-RU" b="1" dirty="0" smtClean="0">
                <a:solidFill>
                  <a:srgbClr val="0000CC"/>
                </a:solidFill>
              </a:rPr>
              <a:t> – правовое направление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72005"/>
          </a:xfrm>
        </p:spPr>
        <p:txBody>
          <a:bodyPr>
            <a:normAutofit fontScale="62500" lnSpcReduction="20000"/>
          </a:bodyPr>
          <a:lstStyle/>
          <a:p>
            <a:r>
              <a:rPr lang="en-US" sz="6400" b="1" dirty="0" smtClean="0">
                <a:solidFill>
                  <a:srgbClr val="002060"/>
                </a:solidFill>
              </a:rPr>
              <a:t>V</a:t>
            </a:r>
            <a:r>
              <a:rPr lang="ru-RU" sz="6400" b="1" dirty="0" smtClean="0">
                <a:solidFill>
                  <a:srgbClr val="002060"/>
                </a:solidFill>
              </a:rPr>
              <a:t>  республиканский правовой турнир -  </a:t>
            </a:r>
            <a:r>
              <a:rPr lang="ru-RU" sz="6400" dirty="0" smtClean="0">
                <a:solidFill>
                  <a:srgbClr val="002060"/>
                </a:solidFill>
              </a:rPr>
              <a:t>команда школы «Фемида» - призёр в  номинации  «Правовая викторина»</a:t>
            </a:r>
          </a:p>
          <a:p>
            <a:r>
              <a:rPr lang="ru-RU" sz="6400" dirty="0" smtClean="0">
                <a:solidFill>
                  <a:srgbClr val="002060"/>
                </a:solidFill>
              </a:rPr>
              <a:t> </a:t>
            </a:r>
            <a:r>
              <a:rPr lang="ru-RU" sz="6400" dirty="0" err="1" smtClean="0">
                <a:solidFill>
                  <a:srgbClr val="002060"/>
                </a:solidFill>
              </a:rPr>
              <a:t>Нурмиева</a:t>
            </a:r>
            <a:r>
              <a:rPr lang="ru-RU" sz="6400" dirty="0" smtClean="0">
                <a:solidFill>
                  <a:srgbClr val="002060"/>
                </a:solidFill>
              </a:rPr>
              <a:t> Р.(11А) – </a:t>
            </a:r>
            <a:r>
              <a:rPr lang="ru-RU" sz="6400" b="1" dirty="0" smtClean="0">
                <a:solidFill>
                  <a:srgbClr val="002060"/>
                </a:solidFill>
              </a:rPr>
              <a:t>призёр республиканского  правового турнира  в  номинации  </a:t>
            </a:r>
            <a:r>
              <a:rPr lang="ru-RU" sz="6400" dirty="0" smtClean="0">
                <a:solidFill>
                  <a:srgbClr val="002060"/>
                </a:solidFill>
              </a:rPr>
              <a:t>«Дебаты по Британскому формату».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Autofit/>
          </a:bodyPr>
          <a:lstStyle/>
          <a:p>
            <a:r>
              <a:rPr lang="tt-RU" sz="28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tt-RU" sz="2800" dirty="0" smtClean="0">
                <a:latin typeface="Arial" pitchFamily="34" charset="0"/>
                <a:cs typeface="Arial" pitchFamily="34" charset="0"/>
              </a:rPr>
            </a:br>
            <a:r>
              <a:rPr lang="tt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t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tt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Командные достижения: </a:t>
            </a:r>
            <a:r>
              <a:rPr lang="tt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Спортивное направление </a:t>
            </a:r>
            <a:r>
              <a:rPr lang="tt-RU" sz="4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tt-RU" sz="40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	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В рамках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Спартакиады  среди обучающихся общеобразовательных организаций команды – победители  школы муниципального этапа соревнований приняли </a:t>
            </a:r>
            <a:r>
              <a:rPr lang="tt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участие в:</a:t>
            </a:r>
            <a:endParaRPr lang="tt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tt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г.Н.Челны на Республиканских соревнованиях </a:t>
            </a:r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плаванию- участие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г.Зеленодольск. на зональном этапе баскетбольной школьной лиги Чемпионата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«КЭС-БАСКЕТ»- участие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г.Буинск  на зональном этапе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волейболу- участие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В.Услоне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мини -  футболу- участие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Достижения: </a:t>
            </a:r>
            <a:b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tt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Спортивное направление </a:t>
            </a:r>
            <a:r>
              <a:rPr lang="tt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tt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Знаками  ГТО удостоились: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Золото 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- 2 педагога, 1 ученик,</a:t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Серебро 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8 учеников,</a:t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Бронза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7 педагогов, 5 учеников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dirty="0" smtClean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000" b="1" dirty="0" smtClean="0">
                <a:solidFill>
                  <a:srgbClr val="0000CC"/>
                </a:solidFill>
              </a:rPr>
              <a:t>Достижения обучающихся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 fontScale="85000" lnSpcReduction="10000"/>
          </a:bodyPr>
          <a:lstStyle/>
          <a:p>
            <a:r>
              <a:rPr lang="en-US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Межрегиональный конкурс чтецов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посвящённый творчеству поэта-земляка </a:t>
            </a:r>
            <a:r>
              <a:rPr lang="ru-RU" sz="33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Ш.Галиева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Победителей-2 уч-ся, призёры-6 чел. </a:t>
            </a:r>
          </a:p>
          <a:p>
            <a:r>
              <a:rPr lang="ru-RU" sz="33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Салимуллина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И(7В)-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победитель,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3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Илалова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А(8Б) –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призер республиканского конкурса видеороликов «Их именами названы улицы…»</a:t>
            </a:r>
          </a:p>
          <a:p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Республиканский конкурс «</a:t>
            </a:r>
            <a:r>
              <a:rPr lang="tt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</a:t>
            </a:r>
            <a:r>
              <a:rPr lang="ru-RU" sz="33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бием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3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сандыгы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tt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Победители: 8 уч-ся., призёры:  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уч-ся</a:t>
            </a:r>
          </a:p>
          <a:p>
            <a:r>
              <a:rPr lang="ru-RU" sz="33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Залялиева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Г.Р.(11А)– 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призёр </a:t>
            </a:r>
            <a:r>
              <a:rPr lang="en-US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Республиканского творческого  конкурса среди  детей и молодёжи «Мы- граждане России».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Достижения обучающихся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785794"/>
            <a:ext cx="9144000" cy="607220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Диплом 1 степени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республиканской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научно-исследовательской конференции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XVI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Рождественские чтения»,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Назиева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Л.(9А)</a:t>
            </a:r>
          </a:p>
          <a:p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Диплом 2 степени</a:t>
            </a:r>
            <a:r>
              <a:rPr lang="tt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Республиканского конкурса</a:t>
            </a:r>
            <a:r>
              <a:rPr lang="tt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научно-исследовательских и творческих работ “Мой Татарстан”,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Шигабеева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И.(4А),</a:t>
            </a:r>
            <a:r>
              <a:rPr lang="tt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Мухаметзянова Л.(7А)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Диплом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Республиканского конкурса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«Путешествие к истокам»,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Гумерова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А. (11А)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e-BY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Призёр</a:t>
            </a:r>
            <a:r>
              <a:rPr lang="be-BY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e-BY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Республиканского конкурса </a:t>
            </a:r>
            <a:r>
              <a:rPr lang="be-BY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“Историческая память”,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Илалова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А.8бБ)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Диплом 3 степени  НПК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им.Л.Н.Толстого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КФУ,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Илалова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А.(8Б)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628652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002060"/>
                </a:solidFill>
              </a:rPr>
              <a:t>-Конкурс профессионального мастерства «Учитель года 2018» - </a:t>
            </a:r>
            <a:r>
              <a:rPr lang="ru-RU" sz="3600" b="1" dirty="0" err="1" smtClean="0">
                <a:solidFill>
                  <a:srgbClr val="002060"/>
                </a:solidFill>
              </a:rPr>
              <a:t>Гумеров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М.А.-Гран-при</a:t>
            </a:r>
            <a:r>
              <a:rPr lang="ru-RU" sz="3600" b="1" dirty="0" smtClean="0">
                <a:solidFill>
                  <a:srgbClr val="002060"/>
                </a:solidFill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</a:rPr>
              <a:t>Хайрутдинова</a:t>
            </a:r>
            <a:r>
              <a:rPr lang="ru-RU" sz="3600" b="1" dirty="0" smtClean="0">
                <a:solidFill>
                  <a:srgbClr val="002060"/>
                </a:solidFill>
              </a:rPr>
              <a:t> Р.Ш.-1 место.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-Конкурс «Классный руководитель»-</a:t>
            </a:r>
            <a:r>
              <a:rPr lang="ru-RU" sz="3600" b="1" dirty="0" err="1" smtClean="0">
                <a:solidFill>
                  <a:srgbClr val="002060"/>
                </a:solidFill>
              </a:rPr>
              <a:t>Галлямова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Г.Н.-Гран-при</a:t>
            </a:r>
            <a:r>
              <a:rPr lang="ru-RU" sz="3600" b="1" dirty="0" smtClean="0">
                <a:solidFill>
                  <a:srgbClr val="002060"/>
                </a:solidFill>
              </a:rPr>
              <a:t>,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-Конкурс </a:t>
            </a:r>
            <a:r>
              <a:rPr lang="ru-RU" sz="3600" b="1" dirty="0" err="1" smtClean="0">
                <a:solidFill>
                  <a:srgbClr val="002060"/>
                </a:solidFill>
              </a:rPr>
              <a:t>педагогов-организаторов-Гатауллина</a:t>
            </a:r>
            <a:r>
              <a:rPr lang="ru-RU" sz="3600" b="1" dirty="0" smtClean="0">
                <a:solidFill>
                  <a:srgbClr val="002060"/>
                </a:solidFill>
              </a:rPr>
              <a:t> Р.Х.-1 место,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-Конкурс «Учитель года ОБЖ»-</a:t>
            </a:r>
            <a:r>
              <a:rPr lang="ru-RU" sz="3600" b="1" dirty="0" err="1" smtClean="0">
                <a:solidFill>
                  <a:srgbClr val="002060"/>
                </a:solidFill>
              </a:rPr>
              <a:t>Хикматов</a:t>
            </a:r>
            <a:r>
              <a:rPr lang="ru-RU" sz="3600" b="1" dirty="0" smtClean="0">
                <a:solidFill>
                  <a:srgbClr val="002060"/>
                </a:solidFill>
              </a:rPr>
              <a:t> М.К.-1 место,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-конкурс </a:t>
            </a:r>
            <a:r>
              <a:rPr lang="ru-RU" sz="3600" b="1" dirty="0" err="1" smtClean="0">
                <a:solidFill>
                  <a:srgbClr val="002060"/>
                </a:solidFill>
              </a:rPr>
              <a:t>педагогов-дополнительного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образования-Нургалеева</a:t>
            </a:r>
            <a:r>
              <a:rPr lang="ru-RU" sz="3600" b="1" dirty="0" smtClean="0">
                <a:solidFill>
                  <a:srgbClr val="002060"/>
                </a:solidFill>
              </a:rPr>
              <a:t> Р.Ф. - 3 место, </a:t>
            </a:r>
            <a:r>
              <a:rPr lang="ru-RU" sz="3600" b="1" dirty="0" err="1" smtClean="0">
                <a:solidFill>
                  <a:srgbClr val="002060"/>
                </a:solidFill>
              </a:rPr>
              <a:t>Мингалиева</a:t>
            </a:r>
            <a:r>
              <a:rPr lang="ru-RU" sz="3600" b="1" dirty="0" smtClean="0">
                <a:solidFill>
                  <a:srgbClr val="002060"/>
                </a:solidFill>
              </a:rPr>
              <a:t> К.З. – призер </a:t>
            </a:r>
            <a:r>
              <a:rPr lang="ru-RU" sz="3600" b="1" dirty="0" smtClean="0">
                <a:solidFill>
                  <a:srgbClr val="002060"/>
                </a:solidFill>
              </a:rPr>
              <a:t>конкурса педагогов-дополнительного образования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85852" y="0"/>
            <a:ext cx="6400800" cy="100013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00CC"/>
                </a:solidFill>
              </a:rPr>
              <a:t>Достижения педагогов</a:t>
            </a: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580" y="332656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800" b="1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Российское движение школьников</a:t>
            </a:r>
            <a:r>
              <a:rPr lang="ru-RU" sz="28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Задействовано 4 отряда. Общее количество обучающихся – 104, педагогов - 6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00CC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27584" y="1739032"/>
            <a:ext cx="727280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28868"/>
            <a:ext cx="6408712" cy="40784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28868"/>
            <a:ext cx="6408262" cy="40781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43182"/>
            <a:ext cx="6408712" cy="38638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52" y="2428868"/>
            <a:ext cx="6408262" cy="400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</a:rPr>
              <a:t>Питание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1 полугодие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</a:rPr>
              <a:t>Бесплатники</a:t>
            </a:r>
            <a:r>
              <a:rPr lang="ru-RU" dirty="0" smtClean="0">
                <a:solidFill>
                  <a:srgbClr val="002060"/>
                </a:solidFill>
              </a:rPr>
              <a:t> – 44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Льготное питание:- 67 учащихся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2 полугодие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2060"/>
                </a:solidFill>
              </a:rPr>
              <a:t>Бесплатники</a:t>
            </a:r>
            <a:r>
              <a:rPr lang="ru-RU" dirty="0">
                <a:solidFill>
                  <a:srgbClr val="002060"/>
                </a:solidFill>
              </a:rPr>
              <a:t> – </a:t>
            </a:r>
            <a:r>
              <a:rPr lang="ru-RU" dirty="0" smtClean="0">
                <a:solidFill>
                  <a:srgbClr val="002060"/>
                </a:solidFill>
              </a:rPr>
              <a:t>48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Льготное питание:- </a:t>
            </a:r>
            <a:r>
              <a:rPr lang="ru-RU" dirty="0" smtClean="0">
                <a:solidFill>
                  <a:srgbClr val="002060"/>
                </a:solidFill>
              </a:rPr>
              <a:t>75 </a:t>
            </a:r>
            <a:r>
              <a:rPr lang="ru-RU" dirty="0">
                <a:solidFill>
                  <a:srgbClr val="002060"/>
                </a:solidFill>
              </a:rPr>
              <a:t>учащихся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835" y="-722799"/>
            <a:ext cx="9175750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00580" y="1196976"/>
            <a:ext cx="8280920" cy="464739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Организация двухразового горячего питания: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1 перемена - завтрак, 4 перемена обед: 1-3  классы (232 учащихся)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2 </a:t>
            </a:r>
            <a:r>
              <a:rPr lang="ru-RU" sz="3200" dirty="0">
                <a:solidFill>
                  <a:srgbClr val="002060"/>
                </a:solidFill>
              </a:rPr>
              <a:t>перемена - завтрак, 5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перемена обед</a:t>
            </a:r>
            <a:r>
              <a:rPr lang="ru-RU" sz="3200" dirty="0" smtClean="0">
                <a:solidFill>
                  <a:srgbClr val="002060"/>
                </a:solidFill>
              </a:rPr>
              <a:t>: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 4-7 классы (246 учащихся)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3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перемена - завтрак, </a:t>
            </a:r>
            <a:r>
              <a:rPr lang="ru-RU" sz="3200" dirty="0" smtClean="0">
                <a:solidFill>
                  <a:srgbClr val="002060"/>
                </a:solidFill>
              </a:rPr>
              <a:t>6 </a:t>
            </a:r>
            <a:r>
              <a:rPr lang="ru-RU" sz="3200" dirty="0">
                <a:solidFill>
                  <a:srgbClr val="002060"/>
                </a:solidFill>
              </a:rPr>
              <a:t>перемена обед</a:t>
            </a:r>
            <a:r>
              <a:rPr lang="ru-RU" sz="3200" dirty="0" smtClean="0">
                <a:solidFill>
                  <a:srgbClr val="002060"/>
                </a:solidFill>
              </a:rPr>
              <a:t>: 8-11 классы  (187 учащихся)</a:t>
            </a: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382589"/>
            <a:ext cx="9388475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36524" y="6302082"/>
            <a:ext cx="938847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405175" y="4581128"/>
            <a:ext cx="5566271" cy="2016125"/>
          </a:xfrm>
          <a:prstGeom prst="rect">
            <a:avLst/>
          </a:prstGeom>
          <a:ln>
            <a:noFill/>
          </a:ln>
          <a:effectLst/>
        </p:spPr>
        <p:txBody>
          <a:bodyPr lIns="91404" tIns="45702" rIns="91404" bIns="4570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sz="20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23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835" y="-722799"/>
            <a:ext cx="9175750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00580" y="1196976"/>
            <a:ext cx="8280920" cy="5016722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Приблизительная стоимость питания за сентябрь  -  716,80 </a:t>
            </a:r>
            <a:r>
              <a:rPr lang="ru-RU" sz="3200" b="1" dirty="0" err="1" smtClean="0">
                <a:solidFill>
                  <a:srgbClr val="002060"/>
                </a:solidFill>
              </a:rPr>
              <a:t>руб</a:t>
            </a:r>
            <a:r>
              <a:rPr lang="ru-RU" sz="3200" b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540,20 рублей –родительский взнос: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Завтрак: 26 дней*7.70= 200,2 </a:t>
            </a:r>
            <a:r>
              <a:rPr lang="ru-RU" sz="3200" dirty="0" err="1">
                <a:solidFill>
                  <a:srgbClr val="002060"/>
                </a:solidFill>
              </a:rPr>
              <a:t>руб</a:t>
            </a:r>
            <a:endParaRPr lang="ru-RU" sz="3200" dirty="0">
              <a:solidFill>
                <a:srgbClr val="002060"/>
              </a:solidFill>
            </a:endParaRP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Обед: 20 дней*17 = 340 </a:t>
            </a:r>
            <a:r>
              <a:rPr lang="ru-RU" sz="3200" dirty="0" smtClean="0">
                <a:solidFill>
                  <a:srgbClr val="002060"/>
                </a:solidFill>
              </a:rPr>
              <a:t>руб.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26*6,80= 176,80- субсидия РТ.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(из  резервного фонда бюджета района 120 </a:t>
            </a:r>
            <a:r>
              <a:rPr lang="ru-RU" sz="2800" dirty="0" err="1" smtClean="0">
                <a:solidFill>
                  <a:srgbClr val="002060"/>
                </a:solidFill>
              </a:rPr>
              <a:t>руб</a:t>
            </a:r>
            <a:r>
              <a:rPr lang="ru-RU" sz="2800" dirty="0" smtClean="0">
                <a:solidFill>
                  <a:srgbClr val="002060"/>
                </a:solidFill>
              </a:rPr>
              <a:t> на организацию  питания льготных категорий детей) </a:t>
            </a:r>
          </a:p>
          <a:p>
            <a:pPr algn="ctr"/>
            <a:endParaRPr lang="ru-RU" sz="32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382589"/>
            <a:ext cx="9388475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36524" y="6302082"/>
            <a:ext cx="938847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405175" y="4581128"/>
            <a:ext cx="5566271" cy="2016125"/>
          </a:xfrm>
          <a:prstGeom prst="rect">
            <a:avLst/>
          </a:prstGeom>
          <a:ln>
            <a:noFill/>
          </a:ln>
          <a:effectLst/>
        </p:spPr>
        <p:txBody>
          <a:bodyPr lIns="91404" tIns="45702" rIns="91404" bIns="4570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sz="20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7432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59265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31" y="356659"/>
            <a:ext cx="9144000" cy="578616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/>
            <a:r>
              <a:rPr lang="ru-RU" altLang="ru-RU" sz="3600" b="1" kern="0" dirty="0" smtClean="0">
                <a:solidFill>
                  <a:srgbClr val="002060"/>
                </a:solidFill>
              </a:rPr>
              <a:t>Финансово-материальная поддержка из бюджета района - 1210009 руб.</a:t>
            </a:r>
          </a:p>
          <a:p>
            <a:pPr defTabSz="685749"/>
            <a:r>
              <a:rPr lang="ru-RU" altLang="ru-RU" sz="2800" b="1" kern="0" dirty="0" smtClean="0">
                <a:solidFill>
                  <a:srgbClr val="002060"/>
                </a:solidFill>
              </a:rPr>
              <a:t>1.Обеспечение безопасности- 366129 руб.</a:t>
            </a:r>
          </a:p>
          <a:p>
            <a:pPr defTabSz="685749"/>
            <a:r>
              <a:rPr lang="ru-RU" altLang="ru-RU" sz="2800" b="1" kern="0" dirty="0" smtClean="0">
                <a:solidFill>
                  <a:srgbClr val="002060"/>
                </a:solidFill>
              </a:rPr>
              <a:t>2.Для выполнения практической части ООП-</a:t>
            </a:r>
          </a:p>
          <a:p>
            <a:pPr defTabSz="685749"/>
            <a:r>
              <a:rPr lang="ru-RU" altLang="ru-RU" sz="2800" b="1" kern="0" dirty="0" smtClean="0">
                <a:solidFill>
                  <a:srgbClr val="002060"/>
                </a:solidFill>
              </a:rPr>
              <a:t>313077 руб.</a:t>
            </a:r>
          </a:p>
          <a:p>
            <a:pPr defTabSz="685749"/>
            <a:r>
              <a:rPr lang="ru-RU" altLang="ru-RU" sz="2800" b="1" kern="0" dirty="0" smtClean="0">
                <a:solidFill>
                  <a:srgbClr val="002060"/>
                </a:solidFill>
              </a:rPr>
              <a:t>3.Приобретение столового оборудования- 279906 руб.</a:t>
            </a:r>
          </a:p>
          <a:p>
            <a:pPr defTabSz="685749"/>
            <a:r>
              <a:rPr lang="ru-RU" altLang="ru-RU" sz="2800" b="1" kern="0" dirty="0" smtClean="0">
                <a:solidFill>
                  <a:srgbClr val="002060"/>
                </a:solidFill>
              </a:rPr>
              <a:t>4.Развитие детских общественных движений- 192747 руб.</a:t>
            </a:r>
          </a:p>
          <a:p>
            <a:pPr defTabSz="685749"/>
            <a:r>
              <a:rPr lang="ru-RU" altLang="ru-RU" sz="2800" b="1" kern="0" dirty="0" smtClean="0">
                <a:solidFill>
                  <a:srgbClr val="002060"/>
                </a:solidFill>
              </a:rPr>
              <a:t>5. Текущий ремонт школы- 58150 руб.</a:t>
            </a:r>
          </a:p>
          <a:p>
            <a:pPr algn="ctr" defTabSz="685749"/>
            <a:endParaRPr lang="ru-RU" altLang="ru-RU" b="1" kern="0" dirty="0" smtClean="0">
              <a:solidFill>
                <a:srgbClr val="002060"/>
              </a:solidFill>
            </a:endParaRPr>
          </a:p>
          <a:p>
            <a:pPr algn="ctr" defTabSz="685749"/>
            <a:endParaRPr lang="ru-RU" altLang="ru-RU" sz="3600" b="1" kern="0" dirty="0" smtClean="0">
              <a:solidFill>
                <a:srgbClr val="002060"/>
              </a:solidFill>
            </a:endParaRPr>
          </a:p>
          <a:p>
            <a:pPr algn="ctr" defTabSz="685749"/>
            <a:endParaRPr lang="ru-RU" altLang="ru-RU" sz="48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9364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59265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31" y="356660"/>
            <a:ext cx="9144000" cy="415494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/>
            <a:r>
              <a:rPr lang="ru-RU" altLang="ru-RU" sz="3600" b="1" kern="0" dirty="0" smtClean="0">
                <a:solidFill>
                  <a:srgbClr val="002060"/>
                </a:solidFill>
              </a:rPr>
              <a:t>Компьютерная техника выделенная  </a:t>
            </a:r>
          </a:p>
          <a:p>
            <a:pPr algn="ctr" defTabSz="685749"/>
            <a:r>
              <a:rPr lang="ru-RU" altLang="ru-RU" sz="3600" b="1" kern="0" dirty="0" smtClean="0">
                <a:solidFill>
                  <a:srgbClr val="002060"/>
                </a:solidFill>
              </a:rPr>
              <a:t>МО и Н РТ  на общую сумму 1290486 руб.</a:t>
            </a:r>
          </a:p>
          <a:p>
            <a:pPr algn="ctr" defTabSz="685749"/>
            <a:endParaRPr lang="ru-RU" altLang="ru-RU" sz="3600" b="1" kern="0" dirty="0" smtClean="0">
              <a:solidFill>
                <a:srgbClr val="002060"/>
              </a:solidFill>
            </a:endParaRPr>
          </a:p>
          <a:p>
            <a:pPr algn="ctr" defTabSz="685749"/>
            <a:r>
              <a:rPr lang="ru-RU" altLang="ru-RU" sz="3600" b="1" kern="0" dirty="0" smtClean="0">
                <a:solidFill>
                  <a:srgbClr val="002060"/>
                </a:solidFill>
              </a:rPr>
              <a:t>Компьютерный класс- 243000  руб.</a:t>
            </a:r>
          </a:p>
          <a:p>
            <a:pPr algn="ctr" defTabSz="685749"/>
            <a:r>
              <a:rPr lang="ru-RU" altLang="ru-RU" sz="3600" b="1" kern="0" dirty="0" smtClean="0">
                <a:solidFill>
                  <a:srgbClr val="002060"/>
                </a:solidFill>
              </a:rPr>
              <a:t>Ноутбук учителю- 1047486 руб.</a:t>
            </a:r>
          </a:p>
          <a:p>
            <a:pPr algn="ctr" defTabSz="685749"/>
            <a:endParaRPr lang="ru-RU" altLang="ru-RU" sz="3600" b="1" kern="0" dirty="0" smtClean="0">
              <a:solidFill>
                <a:srgbClr val="002060"/>
              </a:solidFill>
            </a:endParaRPr>
          </a:p>
          <a:p>
            <a:pPr algn="ctr" defTabSz="685749"/>
            <a:endParaRPr lang="ru-RU" altLang="ru-RU" sz="48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1995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2723</TotalTime>
  <Words>1207</Words>
  <Application>Microsoft Office PowerPoint</Application>
  <PresentationFormat>Экран (4:3)</PresentationFormat>
  <Paragraphs>228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МБОУ «Апастовская средняя общеобразовательная школа с углубленным изучением отдельных  предметов» Апастовского муниципального района РТ</vt:lpstr>
      <vt:lpstr>Миссия школы: Создание условий для самореализации личности</vt:lpstr>
      <vt:lpstr>Задачи школы на  2017-2018 учебный год</vt:lpstr>
      <vt:lpstr>Презентация PowerPoint</vt:lpstr>
      <vt:lpstr>Презентация PowerPoint</vt:lpstr>
      <vt:lpstr> </vt:lpstr>
      <vt:lpstr>Презентация PowerPoint</vt:lpstr>
      <vt:lpstr>Диагностика качества обучения Муниципальный уровень: </vt:lpstr>
      <vt:lpstr>Диагностика качества обучения Региональный  уровень: </vt:lpstr>
      <vt:lpstr>Диагностика качества обучения Федеральный  уровень:</vt:lpstr>
      <vt:lpstr>Презентация PowerPoint</vt:lpstr>
      <vt:lpstr>Внеурочная деятельность  КТД, конкурсы, экскурсии, олимпиады, НПК, ДОО, проектная деятельность, концерты и т.д. :</vt:lpstr>
      <vt:lpstr>Дополнительное образование  организовано через: </vt:lpstr>
      <vt:lpstr>Платные образовательные услуги</vt:lpstr>
      <vt:lpstr>Олимпиадное движение</vt:lpstr>
      <vt:lpstr>Олимпиадное движение</vt:lpstr>
      <vt:lpstr>Олимпиадное движение Итоги (8-11 классы) </vt:lpstr>
      <vt:lpstr>Олимпиадное движение Итоги (1-6 классы)</vt:lpstr>
      <vt:lpstr>Олимпиадное движение Итоги (1-6 классы)</vt:lpstr>
      <vt:lpstr>Командные достижения:</vt:lpstr>
      <vt:lpstr>               Командные достижения: IT- направление    </vt:lpstr>
      <vt:lpstr>Командные достижения: Эколого – географическое направление</vt:lpstr>
      <vt:lpstr>Командные достижения:           Военно – патриотическое направление</vt:lpstr>
      <vt:lpstr>Командные достижения:  Гражданско – правовое направление</vt:lpstr>
      <vt:lpstr>    Командные достижения: Спортивное направление   </vt:lpstr>
      <vt:lpstr> Достижения:  Спортивное направление  </vt:lpstr>
      <vt:lpstr>     Достижения обучающихся   </vt:lpstr>
      <vt:lpstr>Достижения обучающихся</vt:lpstr>
      <vt:lpstr>-Конкурс профессионального мастерства «Учитель года 2018» - Гумеров М.А.-Гран-при, Хайрутдинова Р.Ш.-1 место.  -Конкурс «Классный руководитель»-Галлямова Г.Н.-Гран-при, -Конкурс педагогов-организаторов-Гатауллина Р.Х.-1 место, -Конкурс «Учитель года ОБЖ»-Хикматов М.К.-1 место, -конкурс педагогов-дополнительного образования-Нургалеева Р.Ф. - 3 место, Мингалиева К.З. – призер конкурса педагогов-дополнительного образования</vt:lpstr>
      <vt:lpstr>Презентация PowerPoint</vt:lpstr>
      <vt:lpstr>Питание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гузелия</dc:creator>
  <cp:lastModifiedBy>Гузелия</cp:lastModifiedBy>
  <cp:revision>308</cp:revision>
  <dcterms:created xsi:type="dcterms:W3CDTF">2014-12-17T07:53:42Z</dcterms:created>
  <dcterms:modified xsi:type="dcterms:W3CDTF">2018-02-09T10:56:12Z</dcterms:modified>
</cp:coreProperties>
</file>